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59" r:id="rId4"/>
    <p:sldId id="276" r:id="rId5"/>
    <p:sldId id="262" r:id="rId6"/>
    <p:sldId id="260" r:id="rId7"/>
    <p:sldId id="263" r:id="rId8"/>
    <p:sldId id="277" r:id="rId9"/>
    <p:sldId id="264" r:id="rId10"/>
    <p:sldId id="271" r:id="rId11"/>
    <p:sldId id="278" r:id="rId12"/>
    <p:sldId id="265" r:id="rId13"/>
    <p:sldId id="279" r:id="rId14"/>
    <p:sldId id="266" r:id="rId15"/>
    <p:sldId id="267" r:id="rId16"/>
    <p:sldId id="274" r:id="rId17"/>
    <p:sldId id="280" r:id="rId18"/>
    <p:sldId id="268" r:id="rId19"/>
    <p:sldId id="275" r:id="rId20"/>
    <p:sldId id="29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E883E-40A2-454B-BD76-76D308E2DF09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8A4C-87B7-4079-B178-A4EFD3F918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32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8A4C-87B7-4079-B178-A4EFD3F918D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28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32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96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29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40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50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48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57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17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4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55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22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55762-64AC-481A-BCE2-4CCDF4855E15}" type="datetimeFigureOut">
              <a:rPr lang="cs-CZ" smtClean="0"/>
              <a:t>22.6.2017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7BA6-30C7-4C53-AC08-7AD2239CA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82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eos.gal@seznam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5517232"/>
            <a:ext cx="619268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Ing. Leoš Gál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hlinkClick r:id="rId2"/>
              </a:rPr>
              <a:t>leos.gal@seznam.cz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736 50 50 12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2132856"/>
            <a:ext cx="9144000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Projektový  záměr:</a:t>
            </a:r>
            <a:r>
              <a:rPr lang="cs-CZ" dirty="0" smtClean="0"/>
              <a:t>´</a:t>
            </a:r>
          </a:p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Zádrž </a:t>
            </a:r>
            <a:r>
              <a:rPr lang="cs-CZ" sz="3200" b="1" dirty="0">
                <a:solidFill>
                  <a:schemeClr val="tx1"/>
                </a:solidFill>
              </a:rPr>
              <a:t>vody </a:t>
            </a:r>
            <a:r>
              <a:rPr lang="cs-CZ" sz="3200" b="1" dirty="0" smtClean="0">
                <a:solidFill>
                  <a:schemeClr val="tx1"/>
                </a:solidFill>
              </a:rPr>
              <a:t>v krajině a regionální energetika</a:t>
            </a:r>
          </a:p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v interaktivních souvislostech </a:t>
            </a:r>
          </a:p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s posilováním </a:t>
            </a:r>
            <a:r>
              <a:rPr lang="cs-CZ" sz="2800" dirty="0">
                <a:solidFill>
                  <a:schemeClr val="tx1"/>
                </a:solidFill>
              </a:rPr>
              <a:t>sociální struktury </a:t>
            </a:r>
            <a:r>
              <a:rPr lang="cs-CZ" sz="2800" dirty="0" smtClean="0">
                <a:solidFill>
                  <a:schemeClr val="tx1"/>
                </a:solidFill>
              </a:rPr>
              <a:t>venkova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88640"/>
            <a:ext cx="914400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Integrovaný přístup </a:t>
            </a:r>
          </a:p>
          <a:p>
            <a:pPr algn="ctr"/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 rozvoji municipalit a mikroregionů</a:t>
            </a:r>
          </a:p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k hospodářské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a sociální 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soudržnosti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3676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8060" y="247580"/>
            <a:ext cx="8621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/>
              <a:t>TECHNIKA </a:t>
            </a:r>
            <a:r>
              <a:rPr lang="cs-CZ" b="1" u="sng" dirty="0" smtClean="0"/>
              <a:t> předzpracování regionální biomasy </a:t>
            </a:r>
            <a:r>
              <a:rPr lang="cs-CZ" b="1" dirty="0" smtClean="0"/>
              <a:t>  Pelety  ... Brikety … Palivové dříví kusové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5245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.unchealthcare.org/empnews/2014/may-15/unc-health-care-announces-system-pillars/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5513"/>
            <a:ext cx="6236026" cy="41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07499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1" smtClean="0"/>
          </a:p>
          <a:p>
            <a:pPr algn="ctr"/>
            <a:r>
              <a:rPr lang="cs-CZ" noProof="1" smtClean="0"/>
              <a:t>1.</a:t>
            </a:r>
          </a:p>
          <a:p>
            <a:pPr algn="ctr"/>
            <a:endParaRPr lang="cs-CZ" noProof="1" smtClean="0"/>
          </a:p>
          <a:p>
            <a:pPr algn="ctr"/>
            <a:r>
              <a:rPr lang="cs-CZ" noProof="1" smtClean="0"/>
              <a:t>MZe</a:t>
            </a:r>
          </a:p>
          <a:p>
            <a:pPr algn="ctr"/>
            <a:r>
              <a:rPr lang="cs-CZ" dirty="0" smtClean="0"/>
              <a:t>MŽP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156316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2.</a:t>
            </a:r>
          </a:p>
          <a:p>
            <a:pPr algn="ctr"/>
            <a:endParaRPr lang="cs-CZ" noProof="1" smtClean="0"/>
          </a:p>
          <a:p>
            <a:pPr algn="ctr"/>
            <a:r>
              <a:rPr lang="cs-CZ" dirty="0" smtClean="0"/>
              <a:t>MŽP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319531" y="4437112"/>
            <a:ext cx="692291" cy="17784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3.</a:t>
            </a:r>
          </a:p>
          <a:p>
            <a:pPr algn="ctr"/>
            <a:endParaRPr lang="cs-CZ" noProof="1" smtClean="0"/>
          </a:p>
          <a:p>
            <a:pPr algn="ctr"/>
            <a:r>
              <a:rPr lang="cs-CZ" noProof="1" smtClean="0"/>
              <a:t>MZe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60232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5.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MPO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935489" y="3789040"/>
            <a:ext cx="836309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Holoseče</a:t>
            </a:r>
            <a:endParaRPr lang="cs-CZ" sz="1200" dirty="0"/>
          </a:p>
        </p:txBody>
      </p:sp>
      <p:sp>
        <p:nvSpPr>
          <p:cNvPr id="14" name="Obdélník 13"/>
          <p:cNvSpPr/>
          <p:nvPr/>
        </p:nvSpPr>
        <p:spPr>
          <a:xfrm>
            <a:off x="5508104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4.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MMR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86064" y="3537012"/>
            <a:ext cx="332527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3048367" y="3789039"/>
            <a:ext cx="908185" cy="4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Kotlíkové dotace</a:t>
            </a:r>
            <a:endParaRPr lang="cs-CZ" sz="12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4177843" y="3793561"/>
            <a:ext cx="975668" cy="387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Agro forest aktivity</a:t>
            </a:r>
            <a:endParaRPr lang="cs-CZ" sz="1200" noProof="1"/>
          </a:p>
        </p:txBody>
      </p:sp>
      <p:sp>
        <p:nvSpPr>
          <p:cNvPr id="20" name="Zaoblený obdélník 19"/>
          <p:cNvSpPr/>
          <p:nvPr/>
        </p:nvSpPr>
        <p:spPr>
          <a:xfrm>
            <a:off x="5323675" y="3789039"/>
            <a:ext cx="1061148" cy="391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Regionální</a:t>
            </a:r>
          </a:p>
          <a:p>
            <a:pPr algn="ctr"/>
            <a:r>
              <a:rPr lang="cs-CZ" sz="1200" noProof="1" smtClean="0"/>
              <a:t>Management</a:t>
            </a:r>
            <a:endParaRPr lang="cs-CZ" sz="1200" noProof="1"/>
          </a:p>
        </p:txBody>
      </p:sp>
      <p:sp>
        <p:nvSpPr>
          <p:cNvPr id="21" name="Zaoblený obdélník 20"/>
          <p:cNvSpPr/>
          <p:nvPr/>
        </p:nvSpPr>
        <p:spPr>
          <a:xfrm>
            <a:off x="6586364" y="3793561"/>
            <a:ext cx="840026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Energie</a:t>
            </a:r>
            <a:endParaRPr lang="cs-CZ" sz="12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156316" y="3212976"/>
            <a:ext cx="2448272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 PILÍŘŮ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0" y="908720"/>
            <a:ext cx="914400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Integrovaný přístup </a:t>
            </a:r>
          </a:p>
          <a:p>
            <a:pPr algn="ctr"/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 rozvoji municipalit a mikroregionů</a:t>
            </a:r>
          </a:p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k hospodářské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a sociální 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soudržnosti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2662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121"/>
            <a:ext cx="7128792" cy="668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7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.unchealthcare.org/empnews/2014/may-15/unc-health-care-announces-system-pillars/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5513"/>
            <a:ext cx="6236026" cy="41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07499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1" smtClean="0"/>
          </a:p>
          <a:p>
            <a:pPr algn="ctr"/>
            <a:r>
              <a:rPr lang="cs-CZ" noProof="1" smtClean="0"/>
              <a:t>1.</a:t>
            </a:r>
          </a:p>
          <a:p>
            <a:pPr algn="ctr"/>
            <a:endParaRPr lang="cs-CZ" noProof="1" smtClean="0"/>
          </a:p>
          <a:p>
            <a:pPr algn="ctr"/>
            <a:r>
              <a:rPr lang="cs-CZ" noProof="1" smtClean="0"/>
              <a:t>MZe</a:t>
            </a:r>
          </a:p>
          <a:p>
            <a:pPr algn="ctr"/>
            <a:r>
              <a:rPr lang="cs-CZ" dirty="0" smtClean="0"/>
              <a:t>MŽP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156316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2.</a:t>
            </a:r>
          </a:p>
          <a:p>
            <a:pPr algn="ctr"/>
            <a:endParaRPr lang="cs-CZ" noProof="1" smtClean="0"/>
          </a:p>
          <a:p>
            <a:pPr algn="ctr"/>
            <a:r>
              <a:rPr lang="cs-CZ" dirty="0" smtClean="0"/>
              <a:t>MŽP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319531" y="4437112"/>
            <a:ext cx="692291" cy="17784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3.</a:t>
            </a:r>
          </a:p>
          <a:p>
            <a:pPr algn="ctr"/>
            <a:endParaRPr lang="cs-CZ" noProof="1" smtClean="0"/>
          </a:p>
          <a:p>
            <a:pPr algn="ctr"/>
            <a:r>
              <a:rPr lang="cs-CZ" noProof="1" smtClean="0"/>
              <a:t>MZe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60232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5.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MPO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935489" y="3789040"/>
            <a:ext cx="836309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Holoseče</a:t>
            </a:r>
            <a:endParaRPr lang="cs-CZ" sz="1200" dirty="0"/>
          </a:p>
        </p:txBody>
      </p:sp>
      <p:sp>
        <p:nvSpPr>
          <p:cNvPr id="14" name="Obdélník 13"/>
          <p:cNvSpPr/>
          <p:nvPr/>
        </p:nvSpPr>
        <p:spPr>
          <a:xfrm>
            <a:off x="5508104" y="4437112"/>
            <a:ext cx="692291" cy="17784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4.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MMR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86064" y="3537012"/>
            <a:ext cx="332527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3048367" y="3789039"/>
            <a:ext cx="908185" cy="4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Kotlíkové dotace</a:t>
            </a:r>
            <a:endParaRPr lang="cs-CZ" sz="12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4177843" y="3793561"/>
            <a:ext cx="975668" cy="387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Agro forest aktivity</a:t>
            </a:r>
            <a:endParaRPr lang="cs-CZ" sz="1200" noProof="1"/>
          </a:p>
        </p:txBody>
      </p:sp>
      <p:sp>
        <p:nvSpPr>
          <p:cNvPr id="20" name="Zaoblený obdélník 19"/>
          <p:cNvSpPr/>
          <p:nvPr/>
        </p:nvSpPr>
        <p:spPr>
          <a:xfrm>
            <a:off x="5323675" y="3789039"/>
            <a:ext cx="1061148" cy="391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Regionální</a:t>
            </a:r>
          </a:p>
          <a:p>
            <a:pPr algn="ctr"/>
            <a:r>
              <a:rPr lang="cs-CZ" sz="1200" noProof="1" smtClean="0"/>
              <a:t>Management</a:t>
            </a:r>
            <a:endParaRPr lang="cs-CZ" sz="1200" noProof="1"/>
          </a:p>
        </p:txBody>
      </p:sp>
      <p:sp>
        <p:nvSpPr>
          <p:cNvPr id="21" name="Zaoblený obdélník 20"/>
          <p:cNvSpPr/>
          <p:nvPr/>
        </p:nvSpPr>
        <p:spPr>
          <a:xfrm>
            <a:off x="6586364" y="3793561"/>
            <a:ext cx="840026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Energie</a:t>
            </a:r>
            <a:endParaRPr lang="cs-CZ" sz="12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156316" y="3212976"/>
            <a:ext cx="2448272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 PILÍŘŮ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0" y="908720"/>
            <a:ext cx="914400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Integrovaný přístup </a:t>
            </a:r>
          </a:p>
          <a:p>
            <a:pPr algn="ctr"/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 rozvoji municipalit a mikroregionů</a:t>
            </a:r>
          </a:p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k hospodářské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a sociální 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soudržnosti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2755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60648"/>
            <a:ext cx="7344091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5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623"/>
            <a:ext cx="305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13706"/>
            <a:ext cx="7337564" cy="614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3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5105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81" y="692696"/>
            <a:ext cx="4286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4257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.unchealthcare.org/empnews/2014/may-15/unc-health-care-announces-system-pillars/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5513"/>
            <a:ext cx="6236026" cy="41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07499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1" smtClean="0"/>
          </a:p>
          <a:p>
            <a:pPr algn="ctr"/>
            <a:r>
              <a:rPr lang="cs-CZ" noProof="1" smtClean="0"/>
              <a:t>1.</a:t>
            </a:r>
          </a:p>
          <a:p>
            <a:pPr algn="ctr"/>
            <a:endParaRPr lang="cs-CZ" noProof="1" smtClean="0"/>
          </a:p>
          <a:p>
            <a:pPr algn="ctr"/>
            <a:r>
              <a:rPr lang="cs-CZ" noProof="1" smtClean="0"/>
              <a:t>MZe</a:t>
            </a:r>
          </a:p>
          <a:p>
            <a:pPr algn="ctr"/>
            <a:r>
              <a:rPr lang="cs-CZ" dirty="0" smtClean="0"/>
              <a:t>MŽP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156316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2.</a:t>
            </a:r>
          </a:p>
          <a:p>
            <a:pPr algn="ctr"/>
            <a:endParaRPr lang="cs-CZ" noProof="1" smtClean="0"/>
          </a:p>
          <a:p>
            <a:pPr algn="ctr"/>
            <a:r>
              <a:rPr lang="cs-CZ" dirty="0" smtClean="0"/>
              <a:t>MŽP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319531" y="4437112"/>
            <a:ext cx="692291" cy="17784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3.</a:t>
            </a:r>
          </a:p>
          <a:p>
            <a:pPr algn="ctr"/>
            <a:endParaRPr lang="cs-CZ" noProof="1" smtClean="0"/>
          </a:p>
          <a:p>
            <a:pPr algn="ctr"/>
            <a:r>
              <a:rPr lang="cs-CZ" noProof="1" smtClean="0"/>
              <a:t>MZe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60232" y="4437112"/>
            <a:ext cx="692291" cy="17784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5.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MPO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935489" y="3789040"/>
            <a:ext cx="836309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Holoseče</a:t>
            </a:r>
            <a:endParaRPr lang="cs-CZ" sz="1200" dirty="0"/>
          </a:p>
        </p:txBody>
      </p:sp>
      <p:sp>
        <p:nvSpPr>
          <p:cNvPr id="14" name="Obdélník 13"/>
          <p:cNvSpPr/>
          <p:nvPr/>
        </p:nvSpPr>
        <p:spPr>
          <a:xfrm>
            <a:off x="5508104" y="4437112"/>
            <a:ext cx="692291" cy="17784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4.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MMR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86064" y="3537012"/>
            <a:ext cx="332527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3048367" y="3789039"/>
            <a:ext cx="908185" cy="4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Kotlíkové dotace</a:t>
            </a:r>
            <a:endParaRPr lang="cs-CZ" sz="12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4177843" y="3793561"/>
            <a:ext cx="975668" cy="387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Agro forest aktivity</a:t>
            </a:r>
            <a:endParaRPr lang="cs-CZ" sz="1200" noProof="1"/>
          </a:p>
        </p:txBody>
      </p:sp>
      <p:sp>
        <p:nvSpPr>
          <p:cNvPr id="20" name="Zaoblený obdélník 19"/>
          <p:cNvSpPr/>
          <p:nvPr/>
        </p:nvSpPr>
        <p:spPr>
          <a:xfrm>
            <a:off x="5323675" y="3789039"/>
            <a:ext cx="1061148" cy="391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Regionální</a:t>
            </a:r>
          </a:p>
          <a:p>
            <a:pPr algn="ctr"/>
            <a:r>
              <a:rPr lang="cs-CZ" sz="1200" noProof="1" smtClean="0"/>
              <a:t>Management</a:t>
            </a:r>
            <a:endParaRPr lang="cs-CZ" sz="1200" noProof="1"/>
          </a:p>
        </p:txBody>
      </p:sp>
      <p:sp>
        <p:nvSpPr>
          <p:cNvPr id="21" name="Zaoblený obdélník 20"/>
          <p:cNvSpPr/>
          <p:nvPr/>
        </p:nvSpPr>
        <p:spPr>
          <a:xfrm>
            <a:off x="6586364" y="3793561"/>
            <a:ext cx="840026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Energie</a:t>
            </a:r>
            <a:endParaRPr lang="cs-CZ" sz="12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156316" y="3212976"/>
            <a:ext cx="2448272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 PILÍŘŮ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0" y="908720"/>
            <a:ext cx="914400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Integrovaný přístup </a:t>
            </a:r>
          </a:p>
          <a:p>
            <a:pPr algn="ctr"/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 rozvoji municipalit a mikroregionů</a:t>
            </a:r>
          </a:p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k hospodářské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a sociální 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soudržnosti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5010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0" y="332656"/>
            <a:ext cx="710619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19733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2836"/>
            <a:ext cx="2836168" cy="237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Příjem obce z prodeje elektrické energie + regionální v</a:t>
            </a:r>
            <a:r>
              <a:rPr lang="cs-CZ" dirty="0">
                <a:solidFill>
                  <a:schemeClr val="tx1"/>
                </a:solidFill>
              </a:rPr>
              <a:t>y</a:t>
            </a:r>
            <a:r>
              <a:rPr lang="cs-CZ" b="1" dirty="0" smtClean="0">
                <a:solidFill>
                  <a:schemeClr val="tx1"/>
                </a:solidFill>
              </a:rPr>
              <a:t>užití tepla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" y="3789040"/>
            <a:ext cx="8664696" cy="27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4" y="3717032"/>
            <a:ext cx="75057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5" y="716211"/>
            <a:ext cx="7505700" cy="26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744"/>
            <a:ext cx="9144000" cy="98147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/>
              <a:t>Zdroje a možnosti financování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5536" y="184482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dirty="0" smtClean="0"/>
              <a:t> </a:t>
            </a:r>
            <a:r>
              <a:rPr lang="cs-CZ" sz="2400" dirty="0"/>
              <a:t>– metodická část </a:t>
            </a:r>
            <a:r>
              <a:rPr lang="cs-CZ" sz="2400" dirty="0" smtClean="0"/>
              <a:t> (</a:t>
            </a:r>
            <a:r>
              <a:rPr lang="cs-CZ" sz="2400" dirty="0"/>
              <a:t>TAČR?, SFŽP?, Efekt?, OP VVV?, ESF?, PRV</a:t>
            </a:r>
            <a:r>
              <a:rPr lang="cs-CZ" sz="2400" dirty="0" smtClean="0"/>
              <a:t>?)</a:t>
            </a:r>
          </a:p>
          <a:p>
            <a:pPr lvl="0"/>
            <a:r>
              <a:rPr lang="cs-CZ" sz="2400" dirty="0" smtClean="0"/>
              <a:t> </a:t>
            </a:r>
            <a:r>
              <a:rPr lang="cs-CZ" sz="2400" dirty="0"/>
              <a:t>– investiční </a:t>
            </a:r>
            <a:r>
              <a:rPr lang="cs-CZ" sz="2400" dirty="0" smtClean="0"/>
              <a:t>část    (</a:t>
            </a:r>
            <a:r>
              <a:rPr lang="cs-CZ" sz="2400" dirty="0"/>
              <a:t>OPŽP, OP VVV, PRV?) – </a:t>
            </a:r>
            <a:r>
              <a:rPr lang="cs-CZ" sz="2400" dirty="0" smtClean="0"/>
              <a:t>pilot</a:t>
            </a:r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          integrovaný projekt / více spolupracujících projektů</a:t>
            </a:r>
            <a:endParaRPr lang="cs-CZ" sz="2400" dirty="0"/>
          </a:p>
          <a:p>
            <a:pPr lvl="0"/>
            <a:r>
              <a:rPr lang="cs-CZ" sz="2400" dirty="0"/>
              <a:t>-          zapojení veřejné správy (účastník projektu / aplikační garant)</a:t>
            </a:r>
            <a:endParaRPr lang="cs-CZ" sz="2400" dirty="0"/>
          </a:p>
          <a:p>
            <a:pPr lvl="0"/>
            <a:r>
              <a:rPr lang="cs-CZ" sz="2400" dirty="0"/>
              <a:t>-          možná podpora ze strany veřejné správy</a:t>
            </a: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58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.unchealthcare.org/empnews/2014/may-15/unc-health-care-announces-system-pillars/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5512"/>
            <a:ext cx="6236026" cy="41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07499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1" smtClean="0"/>
          </a:p>
          <a:p>
            <a:pPr algn="ctr"/>
            <a:r>
              <a:rPr lang="cs-CZ" noProof="1" smtClean="0"/>
              <a:t>1.</a:t>
            </a:r>
          </a:p>
          <a:p>
            <a:pPr algn="ctr"/>
            <a:endParaRPr lang="cs-CZ" noProof="1" smtClean="0"/>
          </a:p>
          <a:p>
            <a:pPr algn="ctr"/>
            <a:r>
              <a:rPr lang="cs-CZ" b="1" dirty="0">
                <a:solidFill>
                  <a:srgbClr val="92D050"/>
                </a:solidFill>
              </a:rPr>
              <a:t>MŽP</a:t>
            </a:r>
          </a:p>
          <a:p>
            <a:pPr algn="ctr"/>
            <a:r>
              <a:rPr lang="cs-CZ" noProof="1" smtClean="0"/>
              <a:t>MZe</a:t>
            </a:r>
          </a:p>
        </p:txBody>
      </p:sp>
      <p:sp>
        <p:nvSpPr>
          <p:cNvPr id="7" name="Obdélník 6"/>
          <p:cNvSpPr/>
          <p:nvPr/>
        </p:nvSpPr>
        <p:spPr>
          <a:xfrm>
            <a:off x="3156316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2.</a:t>
            </a:r>
          </a:p>
          <a:p>
            <a:pPr algn="ctr"/>
            <a:endParaRPr lang="cs-CZ" noProof="1" smtClean="0"/>
          </a:p>
          <a:p>
            <a:pPr algn="ctr"/>
            <a:r>
              <a:rPr lang="cs-CZ" b="1" dirty="0" smtClean="0">
                <a:solidFill>
                  <a:srgbClr val="92D050"/>
                </a:solidFill>
              </a:rPr>
              <a:t>MŽP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319531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3.</a:t>
            </a:r>
          </a:p>
          <a:p>
            <a:pPr algn="ctr"/>
            <a:endParaRPr lang="cs-CZ" noProof="1" smtClean="0"/>
          </a:p>
          <a:p>
            <a:pPr algn="ctr"/>
            <a:r>
              <a:rPr lang="cs-CZ" noProof="1" smtClean="0"/>
              <a:t>MZe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60232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5.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MPO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935489" y="3789040"/>
            <a:ext cx="836309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Holoseče</a:t>
            </a:r>
            <a:endParaRPr lang="cs-CZ" sz="1200" dirty="0"/>
          </a:p>
        </p:txBody>
      </p:sp>
      <p:sp>
        <p:nvSpPr>
          <p:cNvPr id="14" name="Obdélník 13"/>
          <p:cNvSpPr/>
          <p:nvPr/>
        </p:nvSpPr>
        <p:spPr>
          <a:xfrm>
            <a:off x="5508104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4.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MMR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86064" y="3537012"/>
            <a:ext cx="332527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3048367" y="3789039"/>
            <a:ext cx="908185" cy="4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Kotlíkové dotace</a:t>
            </a:r>
            <a:endParaRPr lang="cs-CZ" sz="12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4177843" y="3793561"/>
            <a:ext cx="975668" cy="387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Agro forest aktivity</a:t>
            </a:r>
            <a:endParaRPr lang="cs-CZ" sz="1200" noProof="1"/>
          </a:p>
        </p:txBody>
      </p:sp>
      <p:sp>
        <p:nvSpPr>
          <p:cNvPr id="20" name="Zaoblený obdélník 19"/>
          <p:cNvSpPr/>
          <p:nvPr/>
        </p:nvSpPr>
        <p:spPr>
          <a:xfrm>
            <a:off x="5323675" y="3789039"/>
            <a:ext cx="1061148" cy="391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Regionální</a:t>
            </a:r>
          </a:p>
          <a:p>
            <a:pPr algn="ctr"/>
            <a:r>
              <a:rPr lang="cs-CZ" sz="1200" noProof="1" smtClean="0"/>
              <a:t>Management</a:t>
            </a:r>
            <a:endParaRPr lang="cs-CZ" sz="1200" noProof="1"/>
          </a:p>
        </p:txBody>
      </p:sp>
      <p:sp>
        <p:nvSpPr>
          <p:cNvPr id="21" name="Zaoblený obdélník 20"/>
          <p:cNvSpPr/>
          <p:nvPr/>
        </p:nvSpPr>
        <p:spPr>
          <a:xfrm>
            <a:off x="6586364" y="3793561"/>
            <a:ext cx="840026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Energie</a:t>
            </a:r>
            <a:endParaRPr lang="cs-CZ" sz="12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156316" y="3212976"/>
            <a:ext cx="2448272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 PILÍŘŮ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0" y="908720"/>
            <a:ext cx="914400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Integrovaný přístup </a:t>
            </a:r>
          </a:p>
          <a:p>
            <a:pPr algn="ctr"/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 rozvoji municipalit a mikroregionů</a:t>
            </a:r>
          </a:p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k hospodářské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a sociální 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soudržnosti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695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.unchealthcare.org/empnews/2014/may-15/unc-health-care-announces-system-pillars/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5513"/>
            <a:ext cx="6236026" cy="41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07499" y="4437112"/>
            <a:ext cx="692291" cy="17784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1" smtClean="0"/>
          </a:p>
          <a:p>
            <a:pPr algn="ctr"/>
            <a:r>
              <a:rPr lang="cs-CZ" noProof="1" smtClean="0"/>
              <a:t>1.</a:t>
            </a:r>
          </a:p>
          <a:p>
            <a:pPr algn="ctr"/>
            <a:endParaRPr lang="cs-CZ" noProof="1" smtClean="0"/>
          </a:p>
          <a:p>
            <a:pPr algn="ctr"/>
            <a:r>
              <a:rPr lang="cs-CZ" noProof="1" smtClean="0"/>
              <a:t>MZe</a:t>
            </a:r>
          </a:p>
          <a:p>
            <a:pPr algn="ctr"/>
            <a:r>
              <a:rPr lang="cs-CZ" dirty="0" smtClean="0"/>
              <a:t>MŽP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156316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2.</a:t>
            </a:r>
          </a:p>
          <a:p>
            <a:pPr algn="ctr"/>
            <a:endParaRPr lang="cs-CZ" noProof="1" smtClean="0"/>
          </a:p>
          <a:p>
            <a:pPr algn="ctr"/>
            <a:r>
              <a:rPr lang="cs-CZ" dirty="0" smtClean="0"/>
              <a:t>MŽP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319531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3.</a:t>
            </a:r>
          </a:p>
          <a:p>
            <a:pPr algn="ctr"/>
            <a:endParaRPr lang="cs-CZ" noProof="1" smtClean="0"/>
          </a:p>
          <a:p>
            <a:pPr algn="ctr"/>
            <a:r>
              <a:rPr lang="cs-CZ" noProof="1" smtClean="0"/>
              <a:t>MZe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60232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5.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MPO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935489" y="3789040"/>
            <a:ext cx="836309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Holoseče</a:t>
            </a:r>
            <a:endParaRPr lang="cs-CZ" sz="1200" dirty="0"/>
          </a:p>
        </p:txBody>
      </p:sp>
      <p:sp>
        <p:nvSpPr>
          <p:cNvPr id="14" name="Obdélník 13"/>
          <p:cNvSpPr/>
          <p:nvPr/>
        </p:nvSpPr>
        <p:spPr>
          <a:xfrm>
            <a:off x="5508104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4.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MMR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86064" y="3537012"/>
            <a:ext cx="332527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3048367" y="3789039"/>
            <a:ext cx="908185" cy="4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Kotlíkové dotace</a:t>
            </a:r>
            <a:endParaRPr lang="cs-CZ" sz="12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4177843" y="3793561"/>
            <a:ext cx="975668" cy="387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Agro forest aktivity</a:t>
            </a:r>
            <a:endParaRPr lang="cs-CZ" sz="1200" noProof="1"/>
          </a:p>
        </p:txBody>
      </p:sp>
      <p:sp>
        <p:nvSpPr>
          <p:cNvPr id="20" name="Zaoblený obdélník 19"/>
          <p:cNvSpPr/>
          <p:nvPr/>
        </p:nvSpPr>
        <p:spPr>
          <a:xfrm>
            <a:off x="5323675" y="3789039"/>
            <a:ext cx="1061148" cy="391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Regionální</a:t>
            </a:r>
          </a:p>
          <a:p>
            <a:pPr algn="ctr"/>
            <a:r>
              <a:rPr lang="cs-CZ" sz="1200" noProof="1" smtClean="0"/>
              <a:t>Management</a:t>
            </a:r>
            <a:endParaRPr lang="cs-CZ" sz="1200" noProof="1"/>
          </a:p>
        </p:txBody>
      </p:sp>
      <p:sp>
        <p:nvSpPr>
          <p:cNvPr id="21" name="Zaoblený obdélník 20"/>
          <p:cNvSpPr/>
          <p:nvPr/>
        </p:nvSpPr>
        <p:spPr>
          <a:xfrm>
            <a:off x="6586364" y="3793561"/>
            <a:ext cx="840026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Energie</a:t>
            </a:r>
            <a:endParaRPr lang="cs-CZ" sz="12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156316" y="3212976"/>
            <a:ext cx="2448272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 PILÍŘŮ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0" y="908720"/>
            <a:ext cx="914400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Integrovaný přístup </a:t>
            </a:r>
          </a:p>
          <a:p>
            <a:pPr algn="ctr"/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 rozvoji municipalit a mikroregionů</a:t>
            </a:r>
          </a:p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k hospodářské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a sociální 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soudržnosti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0698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6632"/>
            <a:ext cx="7142025" cy="672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1043608" y="1340768"/>
            <a:ext cx="34269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2123728" y="1124744"/>
            <a:ext cx="38164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5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7" y="692696"/>
            <a:ext cx="40100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0671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7" y="4000500"/>
            <a:ext cx="4314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4417" y="116632"/>
            <a:ext cx="4005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/>
              <a:t>TECHNIKA přírodě blízkého hospodaření</a:t>
            </a:r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5"/>
          <a:stretch>
            <a:fillRect/>
          </a:stretch>
        </p:blipFill>
        <p:spPr>
          <a:xfrm>
            <a:off x="4716016" y="4000500"/>
            <a:ext cx="4067944" cy="21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1052735"/>
            <a:ext cx="6151586" cy="465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62674" y="3356992"/>
            <a:ext cx="2981325" cy="2160241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1036034"/>
            <a:ext cx="2981325" cy="203009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1520" y="260648"/>
            <a:ext cx="4005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/>
              <a:t>TECHNIKA přírodě blízkého hospodaření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9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.unchealthcare.org/empnews/2014/may-15/unc-health-care-announces-system-pillars/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5513"/>
            <a:ext cx="6236026" cy="41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07499" y="4437112"/>
            <a:ext cx="692291" cy="17784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1" smtClean="0"/>
          </a:p>
          <a:p>
            <a:pPr algn="ctr"/>
            <a:r>
              <a:rPr lang="cs-CZ" noProof="1" smtClean="0"/>
              <a:t>1.</a:t>
            </a:r>
          </a:p>
          <a:p>
            <a:pPr algn="ctr"/>
            <a:endParaRPr lang="cs-CZ" noProof="1" smtClean="0"/>
          </a:p>
          <a:p>
            <a:pPr algn="ctr"/>
            <a:r>
              <a:rPr lang="cs-CZ" noProof="1" smtClean="0"/>
              <a:t>MZe</a:t>
            </a:r>
          </a:p>
          <a:p>
            <a:pPr algn="ctr"/>
            <a:r>
              <a:rPr lang="cs-CZ" dirty="0" smtClean="0"/>
              <a:t>MŽP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156316" y="4437112"/>
            <a:ext cx="692291" cy="17784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2.</a:t>
            </a:r>
          </a:p>
          <a:p>
            <a:pPr algn="ctr"/>
            <a:endParaRPr lang="cs-CZ" noProof="1" smtClean="0"/>
          </a:p>
          <a:p>
            <a:pPr algn="ctr"/>
            <a:r>
              <a:rPr lang="cs-CZ" dirty="0" smtClean="0"/>
              <a:t>MŽP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319531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3.</a:t>
            </a:r>
          </a:p>
          <a:p>
            <a:pPr algn="ctr"/>
            <a:endParaRPr lang="cs-CZ" noProof="1" smtClean="0"/>
          </a:p>
          <a:p>
            <a:pPr algn="ctr"/>
            <a:r>
              <a:rPr lang="cs-CZ" noProof="1" smtClean="0"/>
              <a:t>MZe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60232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5.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MPO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935489" y="3789040"/>
            <a:ext cx="836309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Holoseče</a:t>
            </a:r>
            <a:endParaRPr lang="cs-CZ" sz="1200" dirty="0"/>
          </a:p>
        </p:txBody>
      </p:sp>
      <p:sp>
        <p:nvSpPr>
          <p:cNvPr id="14" name="Obdélník 13"/>
          <p:cNvSpPr/>
          <p:nvPr/>
        </p:nvSpPr>
        <p:spPr>
          <a:xfrm>
            <a:off x="5508104" y="4437112"/>
            <a:ext cx="692291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noProof="1" smtClean="0"/>
              <a:t>4.</a:t>
            </a:r>
          </a:p>
          <a:p>
            <a:pPr algn="ctr"/>
            <a:endParaRPr lang="cs-CZ" noProof="1" smtClean="0"/>
          </a:p>
          <a:p>
            <a:pPr algn="ctr"/>
            <a:r>
              <a:rPr lang="cs-CZ" sz="1600" noProof="1" smtClean="0"/>
              <a:t>MMR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86064" y="3537012"/>
            <a:ext cx="332527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3048367" y="3789039"/>
            <a:ext cx="908185" cy="4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Kotlíkové dotace</a:t>
            </a:r>
            <a:endParaRPr lang="cs-CZ" sz="12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4177843" y="3793561"/>
            <a:ext cx="975668" cy="387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Agro forest aktivity</a:t>
            </a:r>
            <a:endParaRPr lang="cs-CZ" sz="1200" noProof="1"/>
          </a:p>
        </p:txBody>
      </p:sp>
      <p:sp>
        <p:nvSpPr>
          <p:cNvPr id="20" name="Zaoblený obdélník 19"/>
          <p:cNvSpPr/>
          <p:nvPr/>
        </p:nvSpPr>
        <p:spPr>
          <a:xfrm>
            <a:off x="5323675" y="3789039"/>
            <a:ext cx="1061148" cy="391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/>
              <a:t>Regionální</a:t>
            </a:r>
          </a:p>
          <a:p>
            <a:pPr algn="ctr"/>
            <a:r>
              <a:rPr lang="cs-CZ" sz="1200" noProof="1" smtClean="0"/>
              <a:t>Management</a:t>
            </a:r>
            <a:endParaRPr lang="cs-CZ" sz="1200" noProof="1"/>
          </a:p>
        </p:txBody>
      </p:sp>
      <p:sp>
        <p:nvSpPr>
          <p:cNvPr id="21" name="Zaoblený obdélník 20"/>
          <p:cNvSpPr/>
          <p:nvPr/>
        </p:nvSpPr>
        <p:spPr>
          <a:xfrm>
            <a:off x="6586364" y="3793561"/>
            <a:ext cx="840026" cy="4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Energie</a:t>
            </a:r>
            <a:endParaRPr lang="cs-CZ" sz="12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156316" y="3212976"/>
            <a:ext cx="2448272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 PILÍŘŮ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0" y="1266596"/>
            <a:ext cx="914400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Integrovaný přístup </a:t>
            </a:r>
          </a:p>
          <a:p>
            <a:pPr algn="ctr"/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 rozvoji municipalit a mikroregionů</a:t>
            </a:r>
          </a:p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hospodářská a sociální  soudržnost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9444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0"/>
            <a:ext cx="9144000" cy="6059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2. </a:t>
            </a:r>
            <a:r>
              <a:rPr lang="cs-CZ" dirty="0"/>
              <a:t>Podpora mikro – </a:t>
            </a:r>
            <a:r>
              <a:rPr lang="cs-CZ" dirty="0" smtClean="0"/>
              <a:t>energetické opatření MŽP (kotlíkové dotace)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2954" y="2204864"/>
            <a:ext cx="8992953" cy="2160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800" b="1" dirty="0" smtClean="0"/>
          </a:p>
          <a:p>
            <a:pPr algn="l"/>
            <a:r>
              <a:rPr lang="cs-CZ" sz="1800" b="1" dirty="0" smtClean="0"/>
              <a:t>Před příprava </a:t>
            </a:r>
            <a:r>
              <a:rPr lang="cs-CZ" sz="1800" b="1" dirty="0" smtClean="0">
                <a:solidFill>
                  <a:srgbClr val="FF0000"/>
                </a:solidFill>
              </a:rPr>
              <a:t>LOKÁLNÍ</a:t>
            </a:r>
            <a:r>
              <a:rPr lang="cs-CZ" sz="1800" b="1" dirty="0" smtClean="0"/>
              <a:t> </a:t>
            </a:r>
            <a:r>
              <a:rPr lang="cs-CZ" sz="1800" b="1" dirty="0" smtClean="0">
                <a:solidFill>
                  <a:srgbClr val="FF0000"/>
                </a:solidFill>
              </a:rPr>
              <a:t>vstupní suroviny </a:t>
            </a:r>
            <a:r>
              <a:rPr lang="cs-CZ" sz="1400" dirty="0" smtClean="0"/>
              <a:t>pro energetické užití dle konkrétní technologické struktury kotlíků :</a:t>
            </a:r>
          </a:p>
          <a:p>
            <a:pPr algn="l"/>
            <a:endParaRPr lang="cs-CZ" sz="1800" dirty="0" smtClean="0"/>
          </a:p>
          <a:p>
            <a:pPr algn="l"/>
            <a:endParaRPr lang="cs-CZ" sz="1800" dirty="0" smtClean="0"/>
          </a:p>
          <a:p>
            <a:pPr algn="l"/>
            <a:endParaRPr lang="cs-CZ" sz="1800" dirty="0"/>
          </a:p>
          <a:p>
            <a:pPr algn="l"/>
            <a:endParaRPr lang="cs-CZ" sz="1800" dirty="0" smtClean="0"/>
          </a:p>
          <a:p>
            <a:pPr algn="l"/>
            <a:endParaRPr lang="cs-CZ" sz="1800" dirty="0"/>
          </a:p>
          <a:p>
            <a:pPr algn="l"/>
            <a:endParaRPr lang="cs-CZ" sz="1800" dirty="0" smtClean="0"/>
          </a:p>
          <a:p>
            <a:pPr algn="l"/>
            <a:endParaRPr lang="cs-CZ" sz="1800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3602" y="1528961"/>
            <a:ext cx="8992953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 smtClean="0">
                <a:latin typeface="+mn-lt"/>
              </a:rPr>
              <a:t>Vstupní surovina </a:t>
            </a:r>
            <a:r>
              <a:rPr lang="cs-CZ" sz="1800" dirty="0" smtClean="0">
                <a:latin typeface="+mn-lt"/>
              </a:rPr>
              <a:t>pro kotlíky z okolí:  </a:t>
            </a:r>
            <a:r>
              <a:rPr lang="cs-CZ" sz="1600" dirty="0" smtClean="0">
                <a:latin typeface="+mn-lt"/>
              </a:rPr>
              <a:t>  </a:t>
            </a:r>
            <a:r>
              <a:rPr lang="cs-CZ" sz="1400" dirty="0" err="1" smtClean="0">
                <a:latin typeface="+mn-lt"/>
              </a:rPr>
              <a:t>Dendromasa</a:t>
            </a:r>
            <a:r>
              <a:rPr lang="cs-CZ" sz="1400" dirty="0" smtClean="0">
                <a:latin typeface="+mn-lt"/>
              </a:rPr>
              <a:t> + </a:t>
            </a:r>
            <a:r>
              <a:rPr lang="cs-CZ" sz="1400" dirty="0" err="1" smtClean="0">
                <a:latin typeface="+mn-lt"/>
              </a:rPr>
              <a:t>Fytomasa</a:t>
            </a:r>
            <a:r>
              <a:rPr lang="cs-CZ" sz="1400" dirty="0" smtClean="0">
                <a:latin typeface="+mn-lt"/>
              </a:rPr>
              <a:t>  +  Zemědělská rezidua + RRD </a:t>
            </a:r>
            <a:endParaRPr lang="cs-CZ" sz="1400" dirty="0"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3542" y="764704"/>
            <a:ext cx="899295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/>
              <a:t> MŽP </a:t>
            </a:r>
            <a:r>
              <a:rPr lang="cs-CZ" dirty="0"/>
              <a:t>– </a:t>
            </a:r>
            <a:r>
              <a:rPr lang="cs-CZ" dirty="0" smtClean="0"/>
              <a:t> </a:t>
            </a:r>
            <a:r>
              <a:rPr lang="cs-CZ" sz="1600" dirty="0" smtClean="0"/>
              <a:t>2020 </a:t>
            </a:r>
            <a:r>
              <a:rPr lang="cs-CZ" sz="1600" dirty="0"/>
              <a:t>investice </a:t>
            </a:r>
            <a:r>
              <a:rPr lang="cs-CZ" b="1" dirty="0">
                <a:solidFill>
                  <a:srgbClr val="FF0000"/>
                </a:solidFill>
              </a:rPr>
              <a:t>cca 9 mld. Kč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sz="1600" dirty="0" smtClean="0"/>
              <a:t>kotle </a:t>
            </a:r>
            <a:r>
              <a:rPr lang="cs-CZ" sz="1600" dirty="0"/>
              <a:t>především na </a:t>
            </a:r>
            <a:r>
              <a:rPr lang="cs-CZ" sz="1600" dirty="0" smtClean="0"/>
              <a:t>biomasu</a:t>
            </a:r>
            <a:r>
              <a:rPr lang="cs-CZ" dirty="0"/>
              <a:t> </a:t>
            </a:r>
            <a:r>
              <a:rPr lang="cs-CZ" sz="1400" dirty="0" smtClean="0"/>
              <a:t>(cca 100 000 kotlů á </a:t>
            </a:r>
            <a:r>
              <a:rPr lang="cs-CZ" sz="1400" dirty="0"/>
              <a:t>15 </a:t>
            </a:r>
            <a:r>
              <a:rPr lang="cs-CZ" sz="1400" dirty="0" smtClean="0"/>
              <a:t>m3/kotel)</a:t>
            </a:r>
            <a:endParaRPr lang="cs-CZ" dirty="0" smtClean="0"/>
          </a:p>
          <a:p>
            <a:r>
              <a:rPr lang="cs-CZ" b="1" dirty="0" smtClean="0"/>
              <a:t>   cca </a:t>
            </a:r>
            <a:r>
              <a:rPr lang="cs-CZ" b="1" dirty="0">
                <a:solidFill>
                  <a:srgbClr val="FF0000"/>
                </a:solidFill>
              </a:rPr>
              <a:t>1,5 </a:t>
            </a:r>
            <a:r>
              <a:rPr lang="cs-CZ" b="1" dirty="0" err="1">
                <a:solidFill>
                  <a:srgbClr val="FF0000"/>
                </a:solidFill>
              </a:rPr>
              <a:t>Mio</a:t>
            </a:r>
            <a:r>
              <a:rPr lang="cs-CZ" b="1" dirty="0">
                <a:solidFill>
                  <a:srgbClr val="FF0000"/>
                </a:solidFill>
              </a:rPr>
              <a:t> m3 biomasy/rok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smtClean="0"/>
              <a:t>-  </a:t>
            </a:r>
            <a:r>
              <a:rPr lang="cs-CZ" sz="1400" b="1" dirty="0"/>
              <a:t>cca 600 000 </a:t>
            </a:r>
            <a:r>
              <a:rPr lang="cs-CZ" sz="1400" b="1" dirty="0" smtClean="0"/>
              <a:t>tun - cca </a:t>
            </a:r>
            <a:r>
              <a:rPr lang="cs-CZ" sz="1400" b="1" dirty="0"/>
              <a:t>30 000 kamionů biomasy/rok.</a:t>
            </a:r>
          </a:p>
        </p:txBody>
      </p:sp>
      <p:sp>
        <p:nvSpPr>
          <p:cNvPr id="7" name="AutoShape 4" descr="Výsledek obrázku pro briketa"/>
          <p:cNvSpPr>
            <a:spLocks noChangeAspect="1" noChangeArrowheads="1"/>
          </p:cNvSpPr>
          <p:nvPr/>
        </p:nvSpPr>
        <p:spPr bwMode="auto">
          <a:xfrm>
            <a:off x="155575" y="-1790700"/>
            <a:ext cx="5648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Výsledek obrázku pro briketa"/>
          <p:cNvSpPr>
            <a:spLocks noChangeAspect="1" noChangeArrowheads="1"/>
          </p:cNvSpPr>
          <p:nvPr/>
        </p:nvSpPr>
        <p:spPr bwMode="auto">
          <a:xfrm>
            <a:off x="307975" y="-1638300"/>
            <a:ext cx="5648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37" y="3160762"/>
            <a:ext cx="1347457" cy="83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1" y="3160762"/>
            <a:ext cx="1351880" cy="838983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56" y="3160762"/>
            <a:ext cx="1257275" cy="8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5" y="3172755"/>
            <a:ext cx="1499187" cy="89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95" y="3153086"/>
            <a:ext cx="1224136" cy="8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95535" y="2780928"/>
            <a:ext cx="1352599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PALIVOVÉ DŘEVO</a:t>
            </a:r>
          </a:p>
          <a:p>
            <a:pPr algn="ctr"/>
            <a:r>
              <a:rPr lang="cs-CZ" sz="1200" dirty="0" smtClean="0"/>
              <a:t>Kusové </a:t>
            </a:r>
            <a:endParaRPr lang="cs-CZ" sz="1200" dirty="0"/>
          </a:p>
        </p:txBody>
      </p:sp>
      <p:sp>
        <p:nvSpPr>
          <p:cNvPr id="18" name="Obdélník 17"/>
          <p:cNvSpPr/>
          <p:nvPr/>
        </p:nvSpPr>
        <p:spPr>
          <a:xfrm>
            <a:off x="1941637" y="2780928"/>
            <a:ext cx="274419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noProof="1" smtClean="0"/>
              <a:t>BRIKETY</a:t>
            </a:r>
            <a:r>
              <a:rPr lang="cs-CZ" sz="1200" noProof="1" smtClean="0"/>
              <a:t> (dendro + fyto)</a:t>
            </a:r>
            <a:endParaRPr lang="cs-CZ" sz="1200" noProof="1"/>
          </a:p>
        </p:txBody>
      </p:sp>
      <p:sp>
        <p:nvSpPr>
          <p:cNvPr id="19" name="Obdélník 18"/>
          <p:cNvSpPr/>
          <p:nvPr/>
        </p:nvSpPr>
        <p:spPr>
          <a:xfrm>
            <a:off x="5127600" y="2775781"/>
            <a:ext cx="1227931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ŠTĚPKA </a:t>
            </a:r>
            <a:endParaRPr lang="cs-CZ" sz="1200" dirty="0"/>
          </a:p>
        </p:txBody>
      </p:sp>
      <p:sp>
        <p:nvSpPr>
          <p:cNvPr id="20" name="Obdélník 19"/>
          <p:cNvSpPr/>
          <p:nvPr/>
        </p:nvSpPr>
        <p:spPr>
          <a:xfrm>
            <a:off x="6660232" y="2805100"/>
            <a:ext cx="1571195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PELETK</a:t>
            </a:r>
            <a:r>
              <a:rPr lang="cs-CZ" sz="1200" noProof="1"/>
              <a:t>Y</a:t>
            </a:r>
            <a:endParaRPr lang="cs-CZ" sz="1200" dirty="0"/>
          </a:p>
        </p:txBody>
      </p:sp>
      <p:sp>
        <p:nvSpPr>
          <p:cNvPr id="11" name="Obdélník 10"/>
          <p:cNvSpPr/>
          <p:nvPr/>
        </p:nvSpPr>
        <p:spPr>
          <a:xfrm>
            <a:off x="33601" y="4437112"/>
            <a:ext cx="8982305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Aktivity</a:t>
            </a:r>
            <a:r>
              <a:rPr lang="cs-CZ" sz="1600" b="1" dirty="0" smtClean="0"/>
              <a:t>:</a:t>
            </a:r>
            <a:endParaRPr lang="cs-CZ" sz="1600" dirty="0" smtClean="0"/>
          </a:p>
          <a:p>
            <a:pPr lvl="0"/>
            <a:r>
              <a:rPr lang="cs-CZ" sz="1600" b="1" dirty="0"/>
              <a:t>- </a:t>
            </a:r>
            <a:r>
              <a:rPr lang="cs-CZ" sz="1600" dirty="0" smtClean="0"/>
              <a:t>Kvantifikace nároků regionálních topenišť dle požadované před přípravy </a:t>
            </a:r>
            <a:endParaRPr lang="cs-CZ" sz="1600" dirty="0"/>
          </a:p>
          <a:p>
            <a:pPr lvl="0"/>
            <a:r>
              <a:rPr lang="cs-CZ" sz="1600" b="1" dirty="0"/>
              <a:t>- </a:t>
            </a:r>
            <a:r>
              <a:rPr lang="cs-CZ" sz="1600" dirty="0" smtClean="0"/>
              <a:t>Kontinuální </a:t>
            </a:r>
            <a:r>
              <a:rPr lang="cs-CZ" sz="1600" dirty="0"/>
              <a:t>proces </a:t>
            </a:r>
            <a:r>
              <a:rPr lang="cs-CZ" sz="1600" dirty="0" smtClean="0"/>
              <a:t>zásobování lokálních topenišť </a:t>
            </a:r>
            <a:r>
              <a:rPr lang="cs-CZ" sz="1600" dirty="0"/>
              <a:t>v rámci LHP a LO a ekonomické hodnocení procesu</a:t>
            </a:r>
          </a:p>
          <a:p>
            <a:pPr marL="285750" lvl="0" indent="-285750">
              <a:buFontTx/>
              <a:buChar char="-"/>
            </a:pPr>
            <a:r>
              <a:rPr lang="cs-CZ" sz="1600" dirty="0" smtClean="0"/>
              <a:t>Optimalizace </a:t>
            </a:r>
            <a:r>
              <a:rPr lang="cs-CZ" sz="1600" dirty="0"/>
              <a:t>mini-regionální logistiky s dodávkou </a:t>
            </a:r>
            <a:r>
              <a:rPr lang="cs-CZ" sz="1600" dirty="0" smtClean="0"/>
              <a:t>požadovaného formátu paliva do dvora</a:t>
            </a:r>
          </a:p>
          <a:p>
            <a:pPr lvl="0"/>
            <a:endParaRPr lang="cs-CZ" sz="1600" dirty="0" smtClean="0"/>
          </a:p>
          <a:p>
            <a:r>
              <a:rPr lang="cs-CZ" sz="1600" b="1" dirty="0"/>
              <a:t>Výstupy: </a:t>
            </a:r>
            <a:endParaRPr lang="cs-CZ" sz="1600" dirty="0"/>
          </a:p>
          <a:p>
            <a:pPr lvl="0"/>
            <a:r>
              <a:rPr lang="cs-CZ" sz="1600" b="1" dirty="0"/>
              <a:t>- </a:t>
            </a:r>
            <a:r>
              <a:rPr lang="cs-CZ" sz="1600" dirty="0" smtClean="0"/>
              <a:t>Regionální </a:t>
            </a:r>
            <a:r>
              <a:rPr lang="cs-CZ" sz="1600" dirty="0"/>
              <a:t>mapa struktury a nároků místních topenišť</a:t>
            </a:r>
          </a:p>
          <a:p>
            <a:pPr lvl="0"/>
            <a:r>
              <a:rPr lang="cs-CZ" sz="1600" b="1" dirty="0"/>
              <a:t>- </a:t>
            </a:r>
            <a:r>
              <a:rPr lang="cs-CZ" sz="1600" dirty="0" smtClean="0"/>
              <a:t>Stanovení </a:t>
            </a:r>
            <a:r>
              <a:rPr lang="cs-CZ" sz="1600" dirty="0"/>
              <a:t>dlouhodobého plánu objemového zásobování versus kapacita lesa</a:t>
            </a:r>
          </a:p>
          <a:p>
            <a:pPr lvl="0"/>
            <a:r>
              <a:rPr lang="cs-CZ" sz="1600" b="1" dirty="0"/>
              <a:t>- </a:t>
            </a:r>
            <a:r>
              <a:rPr lang="cs-CZ" sz="1600" dirty="0" smtClean="0"/>
              <a:t>Stanovení </a:t>
            </a:r>
            <a:r>
              <a:rPr lang="cs-CZ" sz="1600" dirty="0"/>
              <a:t>regionálních „přebytků“ nad rámec místních </a:t>
            </a:r>
            <a:r>
              <a:rPr lang="cs-CZ" sz="1600" dirty="0" smtClean="0"/>
              <a:t>potřeb pro pilíř č. 5</a:t>
            </a:r>
            <a:endParaRPr lang="cs-CZ" sz="1600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95" y="6183461"/>
            <a:ext cx="2324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2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442</Words>
  <Application>Microsoft Office PowerPoint</Application>
  <PresentationFormat>Předvádění na obrazovce (4:3)</PresentationFormat>
  <Paragraphs>210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 a možnosti financování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Gál Leoš</dc:creator>
  <cp:lastModifiedBy>Gál Leoš</cp:lastModifiedBy>
  <cp:revision>35</cp:revision>
  <dcterms:created xsi:type="dcterms:W3CDTF">2017-05-22T06:12:28Z</dcterms:created>
  <dcterms:modified xsi:type="dcterms:W3CDTF">2017-06-23T11:16:06Z</dcterms:modified>
</cp:coreProperties>
</file>